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</p:sldMasterIdLst>
  <p:notesMasterIdLst>
    <p:notesMasterId r:id="rId33"/>
  </p:notesMasterIdLst>
  <p:sldIdLst>
    <p:sldId id="264" r:id="rId16"/>
    <p:sldId id="259" r:id="rId17"/>
    <p:sldId id="258" r:id="rId18"/>
    <p:sldId id="260" r:id="rId19"/>
    <p:sldId id="261" r:id="rId20"/>
    <p:sldId id="262" r:id="rId21"/>
    <p:sldId id="263" r:id="rId22"/>
    <p:sldId id="268" r:id="rId23"/>
    <p:sldId id="269" r:id="rId24"/>
    <p:sldId id="274" r:id="rId25"/>
    <p:sldId id="275" r:id="rId26"/>
    <p:sldId id="284" r:id="rId27"/>
    <p:sldId id="277" r:id="rId28"/>
    <p:sldId id="283" r:id="rId29"/>
    <p:sldId id="290" r:id="rId30"/>
    <p:sldId id="292" r:id="rId31"/>
    <p:sldId id="276" r:id="rId32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E80000"/>
    <a:srgbClr val="FF4B4B"/>
    <a:srgbClr val="7E0000"/>
    <a:srgbClr val="A10000"/>
    <a:srgbClr val="B70000"/>
    <a:srgbClr val="CFD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159"/>
        <p:guide pos="3916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741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4" name="幻灯片图像占位符 3"/>
          <p:cNvSpPr>
            <a:spLocks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1741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3" Type="http://schemas.openxmlformats.org/officeDocument/2006/relationships/theme" Target="../theme/theme1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9EAE5BC-FA7C-4776-BD87-25FFE743D16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316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EB6E0F-A08E-4489-A8E6-647955B3286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7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8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29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A918EB-7775-496E-A9D4-F1F6F80A9BD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36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49EB549-294A-40AE-85FC-0DC1185AF45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339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6388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73DDA6-F157-4E90-B3B6-7FA5FBF1C7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9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0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DF14962-A07A-4A78-AFFC-3CAFBF00C7C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Picture 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094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 userDrawn="1"/>
        </p:nvSpPr>
        <p:spPr>
          <a:xfrm>
            <a:off x="0" y="6340475"/>
            <a:ext cx="12192000" cy="517525"/>
          </a:xfrm>
          <a:prstGeom prst="rect">
            <a:avLst/>
          </a:prstGeom>
          <a:gradFill rotWithShape="0">
            <a:gsLst>
              <a:gs pos="0">
                <a:srgbClr val="F7FAFD">
                  <a:alpha val="100000"/>
                </a:srgbClr>
              </a:gs>
              <a:gs pos="41000">
                <a:srgbClr val="F7FAFD">
                  <a:alpha val="100000"/>
                </a:srgbClr>
              </a:gs>
              <a:gs pos="100000">
                <a:srgbClr val="595959">
                  <a:alpha val="100000"/>
                </a:srgbClr>
              </a:gs>
            </a:gsLst>
            <a:lin ang="0" scaled="1"/>
            <a:tileRect/>
          </a:gra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38100" dir="16200000" algn="ctr" rotWithShape="0">
              <a:srgbClr val="000000">
                <a:alpha val="39000"/>
              </a:srgbClr>
            </a:outerShdw>
          </a:effectLst>
        </p:spPr>
        <p:txBody>
          <a:bodyPr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076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92863"/>
            <a:ext cx="12192000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8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ED91CE-A8A6-4AE2-9DB5-58EA463CF3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2D94A-D778-4355-B408-07759A18A0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196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CB3663-6FCA-45BD-AE53-2B565FBB004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220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2027AC-09F1-4375-B245-1A1A4602A6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1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2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44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9E6B80C-4529-4709-92B9-DFA70F483B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268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6737F97-4753-4E13-AB6E-36848FB2CEB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70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 advClick="0" advTm="3000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32.png"/><Relationship Id="rId2" Type="http://schemas.microsoft.com/office/2007/relationships/media" Target="file:///C:\Users\Asus\Documents\Tencent%20Files\1276530405\FileRecv\&#25163;&#26426;QQ&#35270;&#39057;_20180428091829.mp4" TargetMode="External"/><Relationship Id="rId1" Type="http://schemas.openxmlformats.org/officeDocument/2006/relationships/video" Target="file:///C:\Users\Asus\Documents\Tencent%20Files\1276530405\FileRecv\&#25163;&#26426;QQ&#35270;&#39057;_20180428091829.mp4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33.png"/><Relationship Id="rId2" Type="http://schemas.microsoft.com/office/2007/relationships/media" Target="file:///C:\Users\Asus\Desktop\Video_2018-04-28_101001.wmv" TargetMode="External"/><Relationship Id="rId1" Type="http://schemas.openxmlformats.org/officeDocument/2006/relationships/video" Target="file:///C:\Users\Asus\Desktop\Video_2018-04-28_101001.wmv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3" name="Freeform 6"/>
          <p:cNvSpPr/>
          <p:nvPr/>
        </p:nvSpPr>
        <p:spPr>
          <a:xfrm>
            <a:off x="157480" y="60325"/>
            <a:ext cx="1240790" cy="830580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6390" name="六边形 5"/>
          <p:cNvSpPr/>
          <p:nvPr/>
        </p:nvSpPr>
        <p:spPr>
          <a:xfrm>
            <a:off x="794703" y="1817370"/>
            <a:ext cx="1739900" cy="1498600"/>
          </a:xfrm>
          <a:prstGeom prst="hexagon">
            <a:avLst>
              <a:gd name="adj" fmla="val 30110"/>
              <a:gd name="vf" fmla="val 115470"/>
            </a:avLst>
          </a:prstGeom>
          <a:solidFill>
            <a:srgbClr val="FF0101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392" name="六边形 7"/>
          <p:cNvSpPr/>
          <p:nvPr/>
        </p:nvSpPr>
        <p:spPr>
          <a:xfrm>
            <a:off x="794703" y="3551238"/>
            <a:ext cx="1739900" cy="1498600"/>
          </a:xfrm>
          <a:prstGeom prst="hexagon">
            <a:avLst>
              <a:gd name="adj" fmla="val 30110"/>
              <a:gd name="vf" fmla="val 115470"/>
            </a:avLst>
          </a:prstGeom>
          <a:solidFill>
            <a:srgbClr val="FF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489" name="文本框 8"/>
          <p:cNvSpPr txBox="1"/>
          <p:nvPr/>
        </p:nvSpPr>
        <p:spPr>
          <a:xfrm>
            <a:off x="2700338" y="2368233"/>
            <a:ext cx="4322762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1" hangingPunct="1"/>
            <a:r>
              <a:rPr lang="en-US" altLang="x-none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</a:t>
            </a:r>
            <a:endParaRPr lang="en-US" altLang="x-none" sz="4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338" y="5421313"/>
            <a:ext cx="755650" cy="755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63" y="3070225"/>
            <a:ext cx="755650" cy="755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28" y="3825558"/>
            <a:ext cx="755650" cy="750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Freeform 14"/>
          <p:cNvSpPr>
            <a:spLocks noEditPoints="1"/>
          </p:cNvSpPr>
          <p:nvPr/>
        </p:nvSpPr>
        <p:spPr>
          <a:xfrm>
            <a:off x="1397953" y="230505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3" name="图片 1" descr="电力学院新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79375"/>
            <a:ext cx="973455" cy="793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786505" y="522605"/>
            <a:ext cx="45250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000" b="1"/>
              <a:t>上海电力学院嵌入式工程实践</a:t>
            </a:r>
            <a:endParaRPr lang="zh-CN" altLang="zh-CN" sz="4000" b="1"/>
          </a:p>
        </p:txBody>
      </p:sp>
      <p:sp>
        <p:nvSpPr>
          <p:cNvPr id="15" name="文本框 14"/>
          <p:cNvSpPr txBox="1"/>
          <p:nvPr/>
        </p:nvSpPr>
        <p:spPr>
          <a:xfrm>
            <a:off x="2700655" y="4131310"/>
            <a:ext cx="4401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</a:rPr>
              <a:t>组员：陈林登 姜项馨  杨志恒  刘永豪</a:t>
            </a:r>
            <a:endParaRPr lang="zh-CN" altLang="en-US" b="1">
              <a:latin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</a:rPr>
              <a:t>曹正威  马越</a:t>
            </a:r>
            <a:endParaRPr lang="zh-CN" altLang="en-US" b="1">
              <a:latin typeface="宋体" panose="02010600030101010101" pitchFamily="2" charset="-122"/>
            </a:endParaRPr>
          </a:p>
        </p:txBody>
      </p:sp>
      <p:pic>
        <p:nvPicPr>
          <p:cNvPr id="15367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65" y="1155065"/>
            <a:ext cx="4114800" cy="77660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1041400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7" name="文本框 13"/>
          <p:cNvSpPr txBox="1"/>
          <p:nvPr/>
        </p:nvSpPr>
        <p:spPr>
          <a:xfrm>
            <a:off x="131318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715" y="1130935"/>
            <a:ext cx="474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</a:t>
            </a:r>
            <a:r>
              <a:rPr lang="en-US" altLang="zh-CN"/>
              <a:t>vmware workstation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13715" y="1499235"/>
            <a:ext cx="3510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VMware Workstation（中文名“威睿工作站”）是一款功能强大的桌面虚拟计算机软件，提供用户可在单一的桌面上同时运行不同的操作系统，和进行开发、测试 、部署新的应用程序的最佳解决方案。VMware Workstation可在一部实体机器上模拟完整的网络环境，以及可便于携带的虚拟机器，其更好的灵活性与先进的技术胜过了市面上其他的虚拟计算机软件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3995" y="1126490"/>
            <a:ext cx="7825105" cy="459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1041400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7" name="文本框 13"/>
          <p:cNvSpPr txBox="1"/>
          <p:nvPr/>
        </p:nvSpPr>
        <p:spPr>
          <a:xfrm>
            <a:off x="131318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320" y="1152525"/>
            <a:ext cx="3844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Ubantu</a:t>
            </a:r>
            <a:endParaRPr lang="en-US" altLang="zh-CN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5405" y="2020570"/>
            <a:ext cx="8353425" cy="4199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980" y="2021205"/>
            <a:ext cx="36449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ubantu</a:t>
            </a:r>
            <a:r>
              <a:rPr lang="zh-CN" altLang="en-US"/>
              <a:t>是一个以桌面应用为主的</a:t>
            </a:r>
            <a:r>
              <a:rPr lang="en-US" altLang="zh-CN"/>
              <a:t>linux</a:t>
            </a:r>
            <a:r>
              <a:rPr lang="zh-CN" altLang="en-US"/>
              <a:t>系统Ubuntu亦注重系统的可用性，其设计为在标准安装完成后即可以让使用者投入使用的操作系统。举例来说，完成安装后，使用者不用另外安装网页浏览器、办公室软件、多媒体软件与绘图软件等日常应用的软件，因为这些软件已被安装，并可随时使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972185" y="29083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43498" y="46355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7" name="文本框 13"/>
          <p:cNvSpPr txBox="1"/>
          <p:nvPr/>
        </p:nvSpPr>
        <p:spPr>
          <a:xfrm>
            <a:off x="972185" y="324485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290513" y="15367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815" y="959485"/>
            <a:ext cx="352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，猫狗识别</a:t>
            </a:r>
            <a:endParaRPr lang="en-US" altLang="zh-CN" b="1"/>
          </a:p>
        </p:txBody>
      </p:sp>
      <p:pic>
        <p:nvPicPr>
          <p:cNvPr id="3" name="图片 2" descr="FB89AB0A9072703FD13DE4BDBDB091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" y="1327785"/>
            <a:ext cx="12234545" cy="4846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972185" y="29083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43498" y="46355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7" name="文本框 13"/>
          <p:cNvSpPr txBox="1"/>
          <p:nvPr/>
        </p:nvSpPr>
        <p:spPr>
          <a:xfrm>
            <a:off x="972185" y="324485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290513" y="15367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815" y="959485"/>
            <a:ext cx="352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，树莓派通过神经棒抓取图片</a:t>
            </a:r>
            <a:endParaRPr lang="zh-CN" altLang="en-US" b="1"/>
          </a:p>
        </p:txBody>
      </p:sp>
      <p:pic>
        <p:nvPicPr>
          <p:cNvPr id="6" name="图片 5" descr="树莓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" y="2267585"/>
            <a:ext cx="6191250" cy="3865245"/>
          </a:xfrm>
          <a:prstGeom prst="rect">
            <a:avLst/>
          </a:prstGeom>
        </p:spPr>
      </p:pic>
      <p:pic>
        <p:nvPicPr>
          <p:cNvPr id="7" name="图片 6" descr="树莓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15" y="2267585"/>
            <a:ext cx="6271895" cy="386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968375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7" name="文本框 13"/>
          <p:cNvSpPr txBox="1"/>
          <p:nvPr/>
        </p:nvSpPr>
        <p:spPr>
          <a:xfrm>
            <a:off x="117729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音乐播放器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57468" y="60325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01638" y="16764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" y="2070100"/>
            <a:ext cx="6005195" cy="423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0" y="2070100"/>
            <a:ext cx="6199505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968375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7" name="文本框 13"/>
          <p:cNvSpPr txBox="1"/>
          <p:nvPr/>
        </p:nvSpPr>
        <p:spPr>
          <a:xfrm>
            <a:off x="117729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57468" y="60325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01638" y="16764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0235" y="1191895"/>
            <a:ext cx="309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101"/>
                </a:solidFill>
              </a:rPr>
              <a:t>1</a:t>
            </a:r>
            <a:r>
              <a:rPr lang="zh-CN" altLang="en-US">
                <a:solidFill>
                  <a:srgbClr val="FF0101"/>
                </a:solidFill>
              </a:rPr>
              <a:t>，水杯的功能演示</a:t>
            </a:r>
            <a:endParaRPr lang="zh-CN" altLang="en-US">
              <a:solidFill>
                <a:srgbClr val="FF0101"/>
              </a:solidFill>
            </a:endParaRPr>
          </a:p>
        </p:txBody>
      </p:sp>
      <p:pic>
        <p:nvPicPr>
          <p:cNvPr id="6" name="手机QQ视频_2018042809182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0235" y="1560195"/>
            <a:ext cx="9685020" cy="3853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100000"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Video_2018-04-28_1010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785" y="798830"/>
            <a:ext cx="10470515" cy="5822950"/>
          </a:xfrm>
          <a:prstGeom prst="rect">
            <a:avLst/>
          </a:prstGeom>
        </p:spPr>
      </p:pic>
      <p:sp>
        <p:nvSpPr>
          <p:cNvPr id="28674" name="矩形 10"/>
          <p:cNvSpPr/>
          <p:nvPr/>
        </p:nvSpPr>
        <p:spPr>
          <a:xfrm>
            <a:off x="968375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7" name="文本框 13"/>
          <p:cNvSpPr txBox="1"/>
          <p:nvPr/>
        </p:nvSpPr>
        <p:spPr>
          <a:xfrm>
            <a:off x="117729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我的世界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57468" y="60325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01638" y="167640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0"/>
          <p:cNvSpPr/>
          <p:nvPr/>
        </p:nvSpPr>
        <p:spPr>
          <a:xfrm>
            <a:off x="1041400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4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" name="文本框 13"/>
          <p:cNvSpPr txBox="1"/>
          <p:nvPr/>
        </p:nvSpPr>
        <p:spPr>
          <a:xfrm>
            <a:off x="1313180" y="304800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3240" y="2883535"/>
            <a:ext cx="55467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/>
              <a:t>谢谢！</a:t>
            </a:r>
            <a:endParaRPr lang="zh-CN" altLang="en-US" sz="6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7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grpSp>
        <p:nvGrpSpPr>
          <p:cNvPr id="17414" name="组合 14"/>
          <p:cNvGrpSpPr/>
          <p:nvPr/>
        </p:nvGrpSpPr>
        <p:grpSpPr>
          <a:xfrm>
            <a:off x="3857625" y="1438275"/>
            <a:ext cx="4270375" cy="3631438"/>
            <a:chOff x="0" y="0"/>
            <a:chExt cx="4265115" cy="3628043"/>
          </a:xfrm>
          <a:solidFill>
            <a:srgbClr val="FF0000"/>
          </a:solidFill>
        </p:grpSpPr>
        <p:sp>
          <p:nvSpPr>
            <p:cNvPr id="17425" name="流程图: 联系 15"/>
            <p:cNvSpPr/>
            <p:nvPr/>
          </p:nvSpPr>
          <p:spPr>
            <a:xfrm>
              <a:off x="1630558" y="0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  <a:latin typeface="Calibri" panose="020F0502020204030204" pitchFamily="34" charset="0"/>
                </a:rPr>
                <a:t>团队介绍</a:t>
              </a:r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26" name="流程图: 联系 16"/>
            <p:cNvSpPr/>
            <p:nvPr/>
          </p:nvSpPr>
          <p:spPr>
            <a:xfrm>
              <a:off x="3261117" y="962045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项目介绍</a:t>
              </a:r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27" name="流程图: 联系 17"/>
            <p:cNvSpPr/>
            <p:nvPr/>
          </p:nvSpPr>
          <p:spPr>
            <a:xfrm>
              <a:off x="3261117" y="2623336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设计方案</a:t>
              </a:r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28" name="流程图: 联系 18"/>
            <p:cNvSpPr/>
            <p:nvPr/>
          </p:nvSpPr>
          <p:spPr>
            <a:xfrm>
              <a:off x="114347" y="2623493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  <a:latin typeface="Calibri" panose="020F0502020204030204" pitchFamily="34" charset="0"/>
                </a:rPr>
                <a:t>实体模型</a:t>
              </a:r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30" name="流程图: 联系 20"/>
            <p:cNvSpPr/>
            <p:nvPr/>
          </p:nvSpPr>
          <p:spPr>
            <a:xfrm>
              <a:off x="0" y="1004550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7431" name="直接连接符 21"/>
            <p:cNvCxnSpPr>
              <a:stCxn id="17430" idx="6"/>
              <a:endCxn id="17426" idx="2"/>
            </p:cNvCxnSpPr>
            <p:nvPr/>
          </p:nvCxnSpPr>
          <p:spPr>
            <a:xfrm flipV="1">
              <a:off x="1003998" y="1464320"/>
              <a:ext cx="2257181" cy="42505"/>
            </a:xfrm>
            <a:prstGeom prst="line">
              <a:avLst/>
            </a:prstGeom>
            <a:grpFill/>
            <a:ln w="6350" cap="flat" cmpd="sng">
              <a:solidFill>
                <a:srgbClr val="979797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432" name="直接连接符 22"/>
            <p:cNvCxnSpPr>
              <a:stCxn id="17425" idx="4"/>
            </p:cNvCxnSpPr>
            <p:nvPr/>
          </p:nvCxnSpPr>
          <p:spPr>
            <a:xfrm>
              <a:off x="2132875" y="1004265"/>
              <a:ext cx="1243701" cy="1895606"/>
            </a:xfrm>
            <a:prstGeom prst="line">
              <a:avLst/>
            </a:prstGeom>
            <a:grpFill/>
            <a:ln w="6350" cap="flat" cmpd="sng">
              <a:solidFill>
                <a:srgbClr val="979797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434" name="直接连接符 24"/>
            <p:cNvCxnSpPr>
              <a:stCxn id="17437" idx="5"/>
            </p:cNvCxnSpPr>
            <p:nvPr/>
          </p:nvCxnSpPr>
          <p:spPr>
            <a:xfrm>
              <a:off x="2479158" y="2399959"/>
              <a:ext cx="897418" cy="513869"/>
            </a:xfrm>
            <a:prstGeom prst="line">
              <a:avLst/>
            </a:prstGeom>
            <a:grpFill/>
            <a:ln w="6350" cap="flat" cmpd="sng">
              <a:solidFill>
                <a:srgbClr val="979797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435" name="直接连接符 25"/>
            <p:cNvCxnSpPr/>
            <p:nvPr/>
          </p:nvCxnSpPr>
          <p:spPr>
            <a:xfrm flipV="1">
              <a:off x="1055973" y="987136"/>
              <a:ext cx="1010943" cy="2051670"/>
            </a:xfrm>
            <a:prstGeom prst="line">
              <a:avLst/>
            </a:prstGeom>
            <a:grpFill/>
            <a:ln w="6350" cap="flat" cmpd="sng">
              <a:solidFill>
                <a:srgbClr val="979797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7437" name="流程图: 联系 27"/>
            <p:cNvSpPr/>
            <p:nvPr/>
          </p:nvSpPr>
          <p:spPr>
            <a:xfrm>
              <a:off x="1622129" y="1542780"/>
              <a:ext cx="1003998" cy="1004550"/>
            </a:xfrm>
            <a:prstGeom prst="flowChartConnector">
              <a:avLst/>
            </a:prstGeom>
            <a:grpFill/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16" name="文本框 29"/>
          <p:cNvSpPr txBox="1"/>
          <p:nvPr/>
        </p:nvSpPr>
        <p:spPr>
          <a:xfrm>
            <a:off x="3857625" y="2704148"/>
            <a:ext cx="877888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1" name="文本框 34"/>
          <p:cNvSpPr txBox="1"/>
          <p:nvPr/>
        </p:nvSpPr>
        <p:spPr>
          <a:xfrm>
            <a:off x="5554345" y="3405823"/>
            <a:ext cx="8763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" descr="电力学院新校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79375"/>
            <a:ext cx="973455" cy="7931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26"/>
          <p:cNvCxnSpPr/>
          <p:nvPr/>
        </p:nvCxnSpPr>
        <p:spPr>
          <a:xfrm flipH="1">
            <a:off x="4914900" y="3942715"/>
            <a:ext cx="720090" cy="537210"/>
          </a:xfrm>
          <a:prstGeom prst="line">
            <a:avLst/>
          </a:prstGeom>
          <a:solidFill>
            <a:srgbClr val="FF0000"/>
          </a:solidFill>
          <a:ln w="6350" cap="flat" cmpd="sng">
            <a:solidFill>
              <a:srgbClr val="979797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" name="直接连接符 23"/>
          <p:cNvCxnSpPr/>
          <p:nvPr/>
        </p:nvCxnSpPr>
        <p:spPr>
          <a:xfrm flipH="1">
            <a:off x="6598285" y="2982595"/>
            <a:ext cx="483235" cy="372745"/>
          </a:xfrm>
          <a:prstGeom prst="line">
            <a:avLst/>
          </a:prstGeom>
          <a:solidFill>
            <a:srgbClr val="FF0000"/>
          </a:solidFill>
          <a:ln w="6350" cap="flat" cmpd="sng">
            <a:solidFill>
              <a:srgbClr val="979797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" name="直接连接符 24"/>
          <p:cNvCxnSpPr/>
          <p:nvPr/>
        </p:nvCxnSpPr>
        <p:spPr>
          <a:xfrm>
            <a:off x="4883785" y="2926715"/>
            <a:ext cx="598170" cy="361950"/>
          </a:xfrm>
          <a:prstGeom prst="line">
            <a:avLst/>
          </a:prstGeom>
          <a:solidFill>
            <a:srgbClr val="FF0000"/>
          </a:solidFill>
          <a:ln w="6350" cap="flat" cmpd="sng">
            <a:solidFill>
              <a:srgbClr val="979797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5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9462" name="矩形 11"/>
          <p:cNvSpPr/>
          <p:nvPr/>
        </p:nvSpPr>
        <p:spPr>
          <a:xfrm flipH="1">
            <a:off x="4757103" y="1380808"/>
            <a:ext cx="2833687" cy="412750"/>
          </a:xfrm>
          <a:prstGeom prst="rect">
            <a:avLst/>
          </a:prstGeom>
          <a:solidFill>
            <a:srgbClr val="FF0101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9463" name="直接连接符 12"/>
          <p:cNvCxnSpPr>
            <a:endCxn id="19464" idx="2"/>
          </p:cNvCxnSpPr>
          <p:nvPr/>
        </p:nvCxnSpPr>
        <p:spPr>
          <a:xfrm>
            <a:off x="6083935" y="1794510"/>
            <a:ext cx="10795" cy="908685"/>
          </a:xfrm>
          <a:prstGeom prst="line">
            <a:avLst/>
          </a:prstGeom>
          <a:ln w="6350" cap="flat" cmpd="sng">
            <a:solidFill>
              <a:srgbClr val="E8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9464" name="右中括号 13"/>
          <p:cNvSpPr/>
          <p:nvPr/>
        </p:nvSpPr>
        <p:spPr>
          <a:xfrm rot="-5400000">
            <a:off x="5920740" y="-2086610"/>
            <a:ext cx="347980" cy="9927590"/>
          </a:xfrm>
          <a:prstGeom prst="rightBracket">
            <a:avLst>
              <a:gd name="adj" fmla="val 8384"/>
            </a:avLst>
          </a:prstGeom>
          <a:noFill/>
          <a:ln w="6350" cap="flat" cmpd="sng">
            <a:solidFill>
              <a:srgbClr val="E8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9466" name="组合 15"/>
          <p:cNvGrpSpPr/>
          <p:nvPr/>
        </p:nvGrpSpPr>
        <p:grpSpPr>
          <a:xfrm>
            <a:off x="331470" y="3051175"/>
            <a:ext cx="1721485" cy="2921000"/>
            <a:chOff x="0" y="0"/>
            <a:chExt cx="1896020" cy="2920237"/>
          </a:xfrm>
        </p:grpSpPr>
        <p:sp>
          <p:nvSpPr>
            <p:cNvPr id="19486" name="流程图: 过程 16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87" name="流程图: 过程 17"/>
            <p:cNvSpPr/>
            <p:nvPr/>
          </p:nvSpPr>
          <p:spPr>
            <a:xfrm>
              <a:off x="0" y="0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467" name="组合 18"/>
          <p:cNvGrpSpPr/>
          <p:nvPr/>
        </p:nvGrpSpPr>
        <p:grpSpPr>
          <a:xfrm>
            <a:off x="2187258" y="3054985"/>
            <a:ext cx="1895475" cy="2921000"/>
            <a:chOff x="0" y="0"/>
            <a:chExt cx="1896020" cy="2920237"/>
          </a:xfrm>
        </p:grpSpPr>
        <p:sp>
          <p:nvSpPr>
            <p:cNvPr id="19484" name="流程图: 过程 19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85" name="流程图: 过程 20"/>
            <p:cNvSpPr/>
            <p:nvPr/>
          </p:nvSpPr>
          <p:spPr>
            <a:xfrm>
              <a:off x="0" y="0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468" name="组合 21"/>
          <p:cNvGrpSpPr/>
          <p:nvPr/>
        </p:nvGrpSpPr>
        <p:grpSpPr>
          <a:xfrm>
            <a:off x="8235950" y="3051175"/>
            <a:ext cx="1895475" cy="2921000"/>
            <a:chOff x="0" y="0"/>
            <a:chExt cx="1896020" cy="2920237"/>
          </a:xfrm>
        </p:grpSpPr>
        <p:sp>
          <p:nvSpPr>
            <p:cNvPr id="19482" name="流程图: 过程 22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83" name="流程图: 过程 23"/>
            <p:cNvSpPr/>
            <p:nvPr/>
          </p:nvSpPr>
          <p:spPr>
            <a:xfrm>
              <a:off x="0" y="0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469" name="组合 24"/>
          <p:cNvGrpSpPr/>
          <p:nvPr/>
        </p:nvGrpSpPr>
        <p:grpSpPr>
          <a:xfrm>
            <a:off x="10283825" y="3054985"/>
            <a:ext cx="1711960" cy="2921000"/>
            <a:chOff x="0" y="0"/>
            <a:chExt cx="1896020" cy="2920237"/>
          </a:xfrm>
        </p:grpSpPr>
        <p:sp>
          <p:nvSpPr>
            <p:cNvPr id="19480" name="流程图: 过程 25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81" name="流程图: 过程 26"/>
            <p:cNvSpPr/>
            <p:nvPr/>
          </p:nvSpPr>
          <p:spPr>
            <a:xfrm>
              <a:off x="0" y="0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471" name="文本框 28"/>
          <p:cNvSpPr txBox="1"/>
          <p:nvPr/>
        </p:nvSpPr>
        <p:spPr>
          <a:xfrm>
            <a:off x="5268278" y="1380808"/>
            <a:ext cx="181133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2" name="文本框 29"/>
          <p:cNvSpPr txBox="1"/>
          <p:nvPr/>
        </p:nvSpPr>
        <p:spPr>
          <a:xfrm>
            <a:off x="631508" y="3117215"/>
            <a:ext cx="12604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陈林登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3" name="文本框 30"/>
          <p:cNvSpPr txBox="1"/>
          <p:nvPr/>
        </p:nvSpPr>
        <p:spPr>
          <a:xfrm>
            <a:off x="2539365" y="3117215"/>
            <a:ext cx="126206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杨志恒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4" name="文本框 31"/>
          <p:cNvSpPr txBox="1"/>
          <p:nvPr/>
        </p:nvSpPr>
        <p:spPr>
          <a:xfrm>
            <a:off x="8328978" y="3134043"/>
            <a:ext cx="12604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曹正威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5" name="文本框 32"/>
          <p:cNvSpPr txBox="1"/>
          <p:nvPr/>
        </p:nvSpPr>
        <p:spPr>
          <a:xfrm>
            <a:off x="10696258" y="3116898"/>
            <a:ext cx="12604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马越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6" name="TextBox 10"/>
          <p:cNvSpPr txBox="1"/>
          <p:nvPr/>
        </p:nvSpPr>
        <p:spPr>
          <a:xfrm>
            <a:off x="331470" y="3565525"/>
            <a:ext cx="17272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mcookie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屏显示日期和时间，激光切割，组装，及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7" name="TextBox 10"/>
          <p:cNvSpPr txBox="1"/>
          <p:nvPr/>
        </p:nvSpPr>
        <p:spPr>
          <a:xfrm>
            <a:off x="2257108" y="3758565"/>
            <a:ext cx="182562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组员：对杯身的整体外观进行设计，底座瓶盖等。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9" name="TextBox 10"/>
          <p:cNvSpPr txBox="1"/>
          <p:nvPr/>
        </p:nvSpPr>
        <p:spPr>
          <a:xfrm>
            <a:off x="10283508" y="3851275"/>
            <a:ext cx="1825625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组员：查找资料，后期视频制作及使用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打印机打印材料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" descr="电力学院新校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79375"/>
            <a:ext cx="973455" cy="7931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18"/>
          <p:cNvGrpSpPr/>
          <p:nvPr/>
        </p:nvGrpSpPr>
        <p:grpSpPr>
          <a:xfrm>
            <a:off x="6215698" y="3051175"/>
            <a:ext cx="1895475" cy="2921000"/>
            <a:chOff x="0" y="0"/>
            <a:chExt cx="1896020" cy="2920237"/>
          </a:xfrm>
        </p:grpSpPr>
        <p:sp>
          <p:nvSpPr>
            <p:cNvPr id="9" name="流程图: 过程 19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流程图: 过程 20"/>
            <p:cNvSpPr/>
            <p:nvPr/>
          </p:nvSpPr>
          <p:spPr>
            <a:xfrm>
              <a:off x="0" y="17775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uFillTx/>
                  <a:latin typeface="Calibri" panose="020F0502020204030204" pitchFamily="34" charset="0"/>
                </a:rPr>
                <a:t>姜项馨</a:t>
              </a:r>
              <a:endParaRPr lang="zh-CN" altLang="en-US" dirty="0">
                <a:solidFill>
                  <a:schemeClr val="bg1"/>
                </a:solidFill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215698" y="3851275"/>
            <a:ext cx="182562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组员：温度传感器，声音传感器制作，实现定时提醒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8"/>
          <p:cNvGrpSpPr/>
          <p:nvPr/>
        </p:nvGrpSpPr>
        <p:grpSpPr>
          <a:xfrm>
            <a:off x="4198938" y="3068955"/>
            <a:ext cx="1895475" cy="2921000"/>
            <a:chOff x="0" y="0"/>
            <a:chExt cx="1896020" cy="2920237"/>
          </a:xfrm>
        </p:grpSpPr>
        <p:sp>
          <p:nvSpPr>
            <p:cNvPr id="14" name="流程图: 过程 19"/>
            <p:cNvSpPr/>
            <p:nvPr/>
          </p:nvSpPr>
          <p:spPr>
            <a:xfrm>
              <a:off x="0" y="0"/>
              <a:ext cx="1896020" cy="2920237"/>
            </a:xfrm>
            <a:prstGeom prst="flowChartProcess">
              <a:avLst/>
            </a:prstGeom>
            <a:solidFill>
              <a:srgbClr val="595959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流程图: 过程 20"/>
            <p:cNvSpPr/>
            <p:nvPr/>
          </p:nvSpPr>
          <p:spPr>
            <a:xfrm>
              <a:off x="0" y="0"/>
              <a:ext cx="1880315" cy="496738"/>
            </a:xfrm>
            <a:prstGeom prst="flowChartProcess">
              <a:avLst/>
            </a:prstGeom>
            <a:solidFill>
              <a:srgbClr val="FF010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r>
                <a:rPr lang="zh-CN" altLang="en-US" dirty="0">
                  <a:solidFill>
                    <a:schemeClr val="bg1"/>
                  </a:solidFill>
                  <a:uFillTx/>
                  <a:latin typeface="Calibri" panose="020F0502020204030204" pitchFamily="34" charset="0"/>
                </a:rPr>
                <a:t>刘永豪</a:t>
              </a:r>
              <a:endParaRPr lang="zh-CN" altLang="en-US" dirty="0">
                <a:solidFill>
                  <a:schemeClr val="bg1"/>
                </a:solidFill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17" name="TextBox 10"/>
          <p:cNvSpPr txBox="1"/>
          <p:nvPr/>
        </p:nvSpPr>
        <p:spPr>
          <a:xfrm>
            <a:off x="4268788" y="3852545"/>
            <a:ext cx="182562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组员：树莓派控制信号灯的熄灭，参与杯身设计，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8328978" y="3964305"/>
            <a:ext cx="1825625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组员：用舵机控制杯盖，用遥控器控制红外，用神经棒识别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猫，狗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图——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0" y="2838450"/>
            <a:ext cx="4672965" cy="2171065"/>
          </a:xfrm>
          <a:prstGeom prst="rect">
            <a:avLst/>
          </a:prstGeom>
        </p:spPr>
      </p:pic>
      <p:pic>
        <p:nvPicPr>
          <p:cNvPr id="7" name="图片 6" descr="截图——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3205480"/>
            <a:ext cx="4138295" cy="1686560"/>
          </a:xfrm>
          <a:prstGeom prst="rect">
            <a:avLst/>
          </a:prstGeom>
        </p:spPr>
      </p:pic>
      <p:sp>
        <p:nvSpPr>
          <p:cNvPr id="20482" name="矩形 10"/>
          <p:cNvSpPr/>
          <p:nvPr/>
        </p:nvSpPr>
        <p:spPr>
          <a:xfrm>
            <a:off x="1041400" y="304800"/>
            <a:ext cx="3516313" cy="493713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0484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485" name="文本框 13"/>
          <p:cNvSpPr txBox="1"/>
          <p:nvPr/>
        </p:nvSpPr>
        <p:spPr>
          <a:xfrm>
            <a:off x="1625600" y="320675"/>
            <a:ext cx="2720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8" name="Oval 16"/>
          <p:cNvSpPr/>
          <p:nvPr/>
        </p:nvSpPr>
        <p:spPr>
          <a:xfrm>
            <a:off x="804863" y="953770"/>
            <a:ext cx="1995487" cy="1997075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accent2"/>
                </a:solidFill>
                <a:latin typeface="+mn-lt"/>
                <a:ea typeface="仿宋_GB2312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1800">
              <a:solidFill>
                <a:schemeClr val="accent5"/>
              </a:solidFill>
              <a:uFillTx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1800">
              <a:solidFill>
                <a:schemeClr val="accent5"/>
              </a:solidFill>
              <a:uFillTx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>
                <a:solidFill>
                  <a:schemeClr val="accent5"/>
                </a:solidFill>
                <a:uFillTx/>
                <a:ea typeface="宋体" panose="02010600030101010101" pitchFamily="2" charset="-122"/>
              </a:rPr>
              <a:t>Mcookie</a:t>
            </a:r>
            <a:endParaRPr lang="en-US" altLang="zh-CN" sz="2400">
              <a:solidFill>
                <a:schemeClr val="accent5"/>
              </a:solidFill>
              <a:uFillTx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0350" y="1352550"/>
            <a:ext cx="49320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ym typeface="+mn-ea"/>
              </a:rPr>
              <a:t>mCookie</a:t>
            </a:r>
            <a:r>
              <a:rPr lang="zh-CN" altLang="zh-CN" dirty="0" smtClean="0">
                <a:sym typeface="+mn-ea"/>
              </a:rPr>
              <a:t>，一种</a:t>
            </a:r>
            <a:r>
              <a:rPr lang="en-US" altLang="zh-CN" dirty="0" smtClean="0">
                <a:sym typeface="+mn-ea"/>
              </a:rPr>
              <a:t>Arduino</a:t>
            </a:r>
            <a:r>
              <a:rPr lang="zh-CN" altLang="zh-CN" dirty="0" smtClean="0">
                <a:sym typeface="+mn-ea"/>
              </a:rPr>
              <a:t>兼容的磁吸式模块</a:t>
            </a:r>
            <a:r>
              <a:rPr lang="zh-CN" altLang="en-US" dirty="0" smtClean="0">
                <a:sym typeface="+mn-ea"/>
              </a:rPr>
              <a:t>，在本课程中我们</a:t>
            </a:r>
            <a:r>
              <a:rPr lang="zh-CN" altLang="zh-CN" dirty="0" smtClean="0">
                <a:sym typeface="+mn-ea"/>
              </a:rPr>
              <a:t>要求掌握该软件的基本使用，包括基于</a:t>
            </a:r>
            <a:r>
              <a:rPr lang="en-US" altLang="zh-CN" dirty="0" smtClean="0">
                <a:sym typeface="+mn-ea"/>
              </a:rPr>
              <a:t>Mixly</a:t>
            </a:r>
            <a:r>
              <a:rPr lang="zh-CN" altLang="zh-CN" dirty="0" smtClean="0">
                <a:sym typeface="+mn-ea"/>
              </a:rPr>
              <a:t>的图形化编程，各种传感器执行器的编程。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571625"/>
            <a:ext cx="3381375" cy="3992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5" y="1570990"/>
            <a:ext cx="2774315" cy="3992880"/>
          </a:xfrm>
          <a:prstGeom prst="rect">
            <a:avLst/>
          </a:prstGeom>
        </p:spPr>
      </p:pic>
      <p:sp>
        <p:nvSpPr>
          <p:cNvPr id="21506" name="矩形 10"/>
          <p:cNvSpPr/>
          <p:nvPr/>
        </p:nvSpPr>
        <p:spPr>
          <a:xfrm>
            <a:off x="1041400" y="304800"/>
            <a:ext cx="5552440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603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1508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09" name="文本框 13"/>
          <p:cNvSpPr txBox="1"/>
          <p:nvPr/>
        </p:nvSpPr>
        <p:spPr>
          <a:xfrm>
            <a:off x="1625600" y="320675"/>
            <a:ext cx="49676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fushion360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建模，及切片软件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8" name="组合 17"/>
          <p:cNvGrpSpPr/>
          <p:nvPr/>
        </p:nvGrpSpPr>
        <p:grpSpPr>
          <a:xfrm>
            <a:off x="3502025" y="1468438"/>
            <a:ext cx="115888" cy="4095750"/>
            <a:chOff x="0" y="0"/>
            <a:chExt cx="115889" cy="4095482"/>
          </a:xfrm>
        </p:grpSpPr>
        <p:sp>
          <p:nvSpPr>
            <p:cNvPr id="21555" name="椭圆 18"/>
            <p:cNvSpPr/>
            <p:nvPr/>
          </p:nvSpPr>
          <p:spPr>
            <a:xfrm>
              <a:off x="0" y="0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556" name="直接连接符 19"/>
            <p:cNvCxnSpPr>
              <a:stCxn id="21555" idx="4"/>
            </p:cNvCxnSpPr>
            <p:nvPr/>
          </p:nvCxnSpPr>
          <p:spPr>
            <a:xfrm flipH="1">
              <a:off x="51515" y="103031"/>
              <a:ext cx="1" cy="3889420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1557" name="椭圆 20"/>
            <p:cNvSpPr/>
            <p:nvPr/>
          </p:nvSpPr>
          <p:spPr>
            <a:xfrm>
              <a:off x="12858" y="3992451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1519" name="组合 21"/>
          <p:cNvGrpSpPr/>
          <p:nvPr/>
        </p:nvGrpSpPr>
        <p:grpSpPr>
          <a:xfrm>
            <a:off x="6167438" y="1468438"/>
            <a:ext cx="115887" cy="4095750"/>
            <a:chOff x="0" y="0"/>
            <a:chExt cx="115889" cy="4095482"/>
          </a:xfrm>
        </p:grpSpPr>
        <p:sp>
          <p:nvSpPr>
            <p:cNvPr id="21552" name="椭圆 22"/>
            <p:cNvSpPr/>
            <p:nvPr/>
          </p:nvSpPr>
          <p:spPr>
            <a:xfrm>
              <a:off x="0" y="0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553" name="直接连接符 23"/>
            <p:cNvCxnSpPr>
              <a:stCxn id="21552" idx="4"/>
            </p:cNvCxnSpPr>
            <p:nvPr/>
          </p:nvCxnSpPr>
          <p:spPr>
            <a:xfrm flipH="1">
              <a:off x="51515" y="103031"/>
              <a:ext cx="1" cy="3889420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1554" name="椭圆 24"/>
            <p:cNvSpPr/>
            <p:nvPr/>
          </p:nvSpPr>
          <p:spPr>
            <a:xfrm>
              <a:off x="12858" y="3992451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1520" name="组合 25"/>
          <p:cNvGrpSpPr/>
          <p:nvPr/>
        </p:nvGrpSpPr>
        <p:grpSpPr>
          <a:xfrm>
            <a:off x="8693150" y="1468438"/>
            <a:ext cx="115888" cy="4095750"/>
            <a:chOff x="0" y="0"/>
            <a:chExt cx="115889" cy="4095482"/>
          </a:xfrm>
        </p:grpSpPr>
        <p:sp>
          <p:nvSpPr>
            <p:cNvPr id="21549" name="椭圆 26"/>
            <p:cNvSpPr/>
            <p:nvPr/>
          </p:nvSpPr>
          <p:spPr>
            <a:xfrm>
              <a:off x="0" y="0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550" name="直接连接符 27"/>
            <p:cNvCxnSpPr>
              <a:stCxn id="21549" idx="4"/>
            </p:cNvCxnSpPr>
            <p:nvPr/>
          </p:nvCxnSpPr>
          <p:spPr>
            <a:xfrm flipH="1">
              <a:off x="51515" y="103031"/>
              <a:ext cx="1" cy="3889420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1551" name="椭圆 28"/>
            <p:cNvSpPr/>
            <p:nvPr/>
          </p:nvSpPr>
          <p:spPr>
            <a:xfrm>
              <a:off x="12858" y="3992451"/>
              <a:ext cx="103031" cy="103031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1360170"/>
            <a:ext cx="2473960" cy="4138295"/>
          </a:xfrm>
          <a:prstGeom prst="rect">
            <a:avLst/>
          </a:prstGeom>
        </p:spPr>
      </p:pic>
      <p:pic>
        <p:nvPicPr>
          <p:cNvPr id="5" name="图片 4" descr="CZ_S6I0]YZWB0]R[32%VMN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585" y="1296670"/>
            <a:ext cx="3323590" cy="4163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矩形 10"/>
          <p:cNvSpPr/>
          <p:nvPr/>
        </p:nvSpPr>
        <p:spPr>
          <a:xfrm>
            <a:off x="1041400" y="304800"/>
            <a:ext cx="3516313" cy="493713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627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532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33" name="文本框 13"/>
          <p:cNvSpPr txBox="1"/>
          <p:nvPr/>
        </p:nvSpPr>
        <p:spPr>
          <a:xfrm>
            <a:off x="1625600" y="320675"/>
            <a:ext cx="2720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盲人水杯设计方案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34" name="组合 5"/>
          <p:cNvGrpSpPr/>
          <p:nvPr/>
        </p:nvGrpSpPr>
        <p:grpSpPr>
          <a:xfrm>
            <a:off x="2714625" y="1633538"/>
            <a:ext cx="1952625" cy="2300287"/>
            <a:chOff x="0" y="0"/>
            <a:chExt cx="1953624" cy="2299482"/>
          </a:xfrm>
        </p:grpSpPr>
        <p:sp>
          <p:nvSpPr>
            <p:cNvPr id="22543" name="任意多边形 6"/>
            <p:cNvSpPr/>
            <p:nvPr/>
          </p:nvSpPr>
          <p:spPr>
            <a:xfrm>
              <a:off x="0" y="0"/>
              <a:ext cx="1953624" cy="2299482"/>
            </a:xfrm>
            <a:custGeom>
              <a:avLst/>
              <a:gdLst/>
              <a:ahLst/>
              <a:cxnLst>
                <a:cxn ang="0">
                  <a:pos x="1149741" y="0"/>
                </a:cxn>
                <a:cxn ang="0">
                  <a:pos x="1881083" y="262545"/>
                </a:cxn>
                <a:cxn ang="0">
                  <a:pos x="1953624" y="328475"/>
                </a:cxn>
                <a:cxn ang="0">
                  <a:pos x="1944517" y="336752"/>
                </a:cxn>
                <a:cxn ang="0">
                  <a:pos x="1607765" y="1149741"/>
                </a:cxn>
                <a:cxn ang="0">
                  <a:pos x="1944517" y="1962731"/>
                </a:cxn>
                <a:cxn ang="0">
                  <a:pos x="1953624" y="1971008"/>
                </a:cxn>
                <a:cxn ang="0">
                  <a:pos x="1881083" y="2036937"/>
                </a:cxn>
                <a:cxn ang="0">
                  <a:pos x="1149741" y="2299482"/>
                </a:cxn>
                <a:cxn ang="0">
                  <a:pos x="0" y="1149741"/>
                </a:cxn>
                <a:cxn ang="0">
                  <a:pos x="1149741" y="0"/>
                </a:cxn>
              </a:cxnLst>
              <a:pathLst>
                <a:path w="1953624" h="2299482">
                  <a:moveTo>
                    <a:pt x="1149741" y="0"/>
                  </a:moveTo>
                  <a:cubicBezTo>
                    <a:pt x="1427547" y="0"/>
                    <a:pt x="1682340" y="98528"/>
                    <a:pt x="1881083" y="262545"/>
                  </a:cubicBezTo>
                  <a:lnTo>
                    <a:pt x="1953624" y="328475"/>
                  </a:lnTo>
                  <a:lnTo>
                    <a:pt x="1944517" y="336752"/>
                  </a:lnTo>
                  <a:cubicBezTo>
                    <a:pt x="1736454" y="544814"/>
                    <a:pt x="1607765" y="832249"/>
                    <a:pt x="1607765" y="1149741"/>
                  </a:cubicBezTo>
                  <a:cubicBezTo>
                    <a:pt x="1607765" y="1467233"/>
                    <a:pt x="1736454" y="1754668"/>
                    <a:pt x="1944517" y="1962731"/>
                  </a:cubicBezTo>
                  <a:lnTo>
                    <a:pt x="1953624" y="1971008"/>
                  </a:lnTo>
                  <a:lnTo>
                    <a:pt x="1881083" y="2036937"/>
                  </a:lnTo>
                  <a:cubicBezTo>
                    <a:pt x="1682340" y="2200955"/>
                    <a:pt x="1427547" y="2299482"/>
                    <a:pt x="1149741" y="2299482"/>
                  </a:cubicBezTo>
                  <a:cubicBezTo>
                    <a:pt x="514757" y="2299482"/>
                    <a:pt x="0" y="1784725"/>
                    <a:pt x="0" y="1149741"/>
                  </a:cubicBezTo>
                  <a:cubicBezTo>
                    <a:pt x="0" y="514757"/>
                    <a:pt x="514757" y="0"/>
                    <a:pt x="1149741" y="0"/>
                  </a:cubicBezTo>
                  <a:close/>
                </a:path>
              </a:pathLst>
            </a:custGeom>
            <a:solidFill>
              <a:srgbClr val="FF0101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4" name="文本框 7"/>
            <p:cNvSpPr txBox="1"/>
            <p:nvPr/>
          </p:nvSpPr>
          <p:spPr>
            <a:xfrm>
              <a:off x="425166" y="323760"/>
              <a:ext cx="1103292" cy="3986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5" name="TextBox 10"/>
            <p:cNvSpPr txBox="1"/>
            <p:nvPr/>
          </p:nvSpPr>
          <p:spPr>
            <a:xfrm>
              <a:off x="305657" y="771167"/>
              <a:ext cx="1342310" cy="13216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结构上防摔，以方便盲人携带，大小适中，能更方便的饮水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35" name="组合 9"/>
          <p:cNvGrpSpPr/>
          <p:nvPr/>
        </p:nvGrpSpPr>
        <p:grpSpPr>
          <a:xfrm>
            <a:off x="7297738" y="1633538"/>
            <a:ext cx="1965325" cy="2300287"/>
            <a:chOff x="0" y="0"/>
            <a:chExt cx="1965987" cy="2299482"/>
          </a:xfrm>
        </p:grpSpPr>
        <p:sp>
          <p:nvSpPr>
            <p:cNvPr id="22540" name="任意多边形 14"/>
            <p:cNvSpPr/>
            <p:nvPr/>
          </p:nvSpPr>
          <p:spPr>
            <a:xfrm flipH="1">
              <a:off x="0" y="0"/>
              <a:ext cx="1965987" cy="2299482"/>
            </a:xfrm>
            <a:custGeom>
              <a:avLst/>
              <a:gdLst/>
              <a:ahLst/>
              <a:cxnLst>
                <a:cxn ang="0">
                  <a:pos x="1157017" y="0"/>
                </a:cxn>
                <a:cxn ang="0">
                  <a:pos x="1892987" y="262545"/>
                </a:cxn>
                <a:cxn ang="0">
                  <a:pos x="1965987" y="328475"/>
                </a:cxn>
                <a:cxn ang="0">
                  <a:pos x="1956822" y="336752"/>
                </a:cxn>
                <a:cxn ang="0">
                  <a:pos x="1617939" y="1149741"/>
                </a:cxn>
                <a:cxn ang="0">
                  <a:pos x="1956822" y="1962731"/>
                </a:cxn>
                <a:cxn ang="0">
                  <a:pos x="1965987" y="1971008"/>
                </a:cxn>
                <a:cxn ang="0">
                  <a:pos x="1892987" y="2036937"/>
                </a:cxn>
                <a:cxn ang="0">
                  <a:pos x="1157017" y="2299482"/>
                </a:cxn>
                <a:cxn ang="0">
                  <a:pos x="0" y="1149741"/>
                </a:cxn>
                <a:cxn ang="0">
                  <a:pos x="1157017" y="0"/>
                </a:cxn>
              </a:cxnLst>
              <a:pathLst>
                <a:path w="1953624" h="2299482">
                  <a:moveTo>
                    <a:pt x="1149741" y="0"/>
                  </a:moveTo>
                  <a:cubicBezTo>
                    <a:pt x="1427547" y="0"/>
                    <a:pt x="1682340" y="98528"/>
                    <a:pt x="1881083" y="262545"/>
                  </a:cubicBezTo>
                  <a:lnTo>
                    <a:pt x="1953624" y="328475"/>
                  </a:lnTo>
                  <a:lnTo>
                    <a:pt x="1944517" y="336752"/>
                  </a:lnTo>
                  <a:cubicBezTo>
                    <a:pt x="1736454" y="544814"/>
                    <a:pt x="1607765" y="832249"/>
                    <a:pt x="1607765" y="1149741"/>
                  </a:cubicBezTo>
                  <a:cubicBezTo>
                    <a:pt x="1607765" y="1467233"/>
                    <a:pt x="1736454" y="1754668"/>
                    <a:pt x="1944517" y="1962731"/>
                  </a:cubicBezTo>
                  <a:lnTo>
                    <a:pt x="1953624" y="1971008"/>
                  </a:lnTo>
                  <a:lnTo>
                    <a:pt x="1881083" y="2036937"/>
                  </a:lnTo>
                  <a:cubicBezTo>
                    <a:pt x="1682340" y="2200955"/>
                    <a:pt x="1427547" y="2299482"/>
                    <a:pt x="1149741" y="2299482"/>
                  </a:cubicBezTo>
                  <a:cubicBezTo>
                    <a:pt x="514757" y="2299482"/>
                    <a:pt x="0" y="1784725"/>
                    <a:pt x="0" y="1149741"/>
                  </a:cubicBezTo>
                  <a:cubicBezTo>
                    <a:pt x="0" y="514757"/>
                    <a:pt x="514757" y="0"/>
                    <a:pt x="1149741" y="0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1" name="文本框 15"/>
            <p:cNvSpPr txBox="1"/>
            <p:nvPr/>
          </p:nvSpPr>
          <p:spPr>
            <a:xfrm>
              <a:off x="581697" y="323760"/>
              <a:ext cx="1103292" cy="3681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2" name="TextBox 10"/>
            <p:cNvSpPr txBox="1"/>
            <p:nvPr/>
          </p:nvSpPr>
          <p:spPr>
            <a:xfrm>
              <a:off x="462188" y="771167"/>
              <a:ext cx="1342310" cy="82965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杯身刻有专属文字，为避免拿错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536" name="TextBox 10"/>
          <p:cNvSpPr txBox="1"/>
          <p:nvPr/>
        </p:nvSpPr>
        <p:spPr>
          <a:xfrm>
            <a:off x="4667250" y="2356485"/>
            <a:ext cx="28067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可以定时提醒喝水，增加声音传感器能知道杯子的所在处，温度传感器可以显示当前温度，加入</a:t>
            </a:r>
            <a:r>
              <a:rPr lang="en-US" altLang="zh-CN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显示屏在杯底，显示</a:t>
            </a:r>
            <a:r>
              <a:rPr lang="en-US" altLang="zh-CN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关爱盲人</a:t>
            </a:r>
            <a:r>
              <a:rPr lang="en-US" altLang="zh-CN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的字幕，在盲人外出时更加安全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7" name="文本框 18"/>
          <p:cNvSpPr txBox="1"/>
          <p:nvPr/>
        </p:nvSpPr>
        <p:spPr>
          <a:xfrm>
            <a:off x="5218430" y="1972628"/>
            <a:ext cx="11033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矩形 10"/>
          <p:cNvSpPr/>
          <p:nvPr/>
        </p:nvSpPr>
        <p:spPr>
          <a:xfrm>
            <a:off x="1041400" y="304800"/>
            <a:ext cx="3516313" cy="493713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7651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3556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557" name="文本框 13"/>
          <p:cNvSpPr txBox="1"/>
          <p:nvPr/>
        </p:nvSpPr>
        <p:spPr>
          <a:xfrm>
            <a:off x="1625600" y="320675"/>
            <a:ext cx="2720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933450"/>
            <a:ext cx="2827020" cy="2712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3613150"/>
            <a:ext cx="3345815" cy="2496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933450"/>
            <a:ext cx="3606165" cy="3181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95185" y="-379095"/>
            <a:ext cx="3656965" cy="4866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295" y="3645535"/>
            <a:ext cx="6116955" cy="261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矩形 10"/>
          <p:cNvSpPr/>
          <p:nvPr/>
        </p:nvSpPr>
        <p:spPr>
          <a:xfrm>
            <a:off x="1041400" y="304800"/>
            <a:ext cx="3516313" cy="493713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1747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7652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653" name="文本框 13"/>
          <p:cNvSpPr txBox="1"/>
          <p:nvPr/>
        </p:nvSpPr>
        <p:spPr>
          <a:xfrm>
            <a:off x="1625600" y="320675"/>
            <a:ext cx="2720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实体模型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1049020"/>
            <a:ext cx="4163060" cy="4951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75" y="1048385"/>
            <a:ext cx="3723005" cy="495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80" y="1048385"/>
            <a:ext cx="4076700" cy="495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矩形 10"/>
          <p:cNvSpPr/>
          <p:nvPr/>
        </p:nvSpPr>
        <p:spPr>
          <a:xfrm>
            <a:off x="1041400" y="304800"/>
            <a:ext cx="4217035" cy="494030"/>
          </a:xfrm>
          <a:prstGeom prst="rect">
            <a:avLst/>
          </a:prstGeom>
          <a:solidFill>
            <a:srgbClr val="E80000"/>
          </a:solidFill>
          <a:ln w="9525">
            <a:noFill/>
          </a:ln>
        </p:spPr>
        <p:txBody>
          <a:bodyPr anchor="ctr"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Freeform 6"/>
          <p:cNvSpPr/>
          <p:nvPr/>
        </p:nvSpPr>
        <p:spPr>
          <a:xfrm>
            <a:off x="157163" y="133350"/>
            <a:ext cx="1255712" cy="738188"/>
          </a:xfrm>
          <a:custGeom>
            <a:avLst/>
            <a:gdLst/>
            <a:ahLst/>
            <a:cxnLst>
              <a:cxn ang="0">
                <a:pos x="5726" y="0"/>
              </a:cxn>
              <a:cxn ang="0">
                <a:pos x="1255712" y="0"/>
              </a:cxn>
              <a:cxn ang="0">
                <a:pos x="996389" y="738188"/>
              </a:cxn>
              <a:cxn ang="0">
                <a:pos x="0" y="738188"/>
              </a:cxn>
              <a:cxn ang="0">
                <a:pos x="5726" y="0"/>
              </a:cxn>
            </a:cxnLst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>
              <a:alpha val="100000"/>
            </a:srgbClr>
          </a:solidFill>
          <a:ln w="9525">
            <a:noFill/>
          </a:ln>
          <a:effectLst>
            <a:outerShdw dist="63500" dir="2699999" sx="100999" sy="100999" algn="tl" rotWithShape="0">
              <a:srgbClr val="0D0D0D">
                <a:alpha val="39000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8676" name="Freeform 14"/>
          <p:cNvSpPr>
            <a:spLocks noEditPoints="1"/>
          </p:cNvSpPr>
          <p:nvPr/>
        </p:nvSpPr>
        <p:spPr>
          <a:xfrm>
            <a:off x="474663" y="219075"/>
            <a:ext cx="566737" cy="523875"/>
          </a:xfrm>
          <a:custGeom>
            <a:avLst/>
            <a:gdLst/>
            <a:ahLst/>
            <a:cxnLst>
              <a:cxn ang="0">
                <a:pos x="506846" y="260336"/>
              </a:cxn>
              <a:cxn ang="0">
                <a:pos x="566737" y="260336"/>
              </a:cxn>
              <a:cxn ang="0">
                <a:pos x="407853" y="348640"/>
              </a:cxn>
              <a:cxn ang="0">
                <a:pos x="407853" y="404001"/>
              </a:cxn>
              <a:cxn ang="0">
                <a:pos x="407853" y="348640"/>
              </a:cxn>
              <a:cxn ang="0">
                <a:pos x="177198" y="136345"/>
              </a:cxn>
              <a:cxn ang="0">
                <a:pos x="269757" y="53989"/>
              </a:cxn>
              <a:cxn ang="0">
                <a:pos x="269757" y="469886"/>
              </a:cxn>
              <a:cxn ang="0">
                <a:pos x="176208" y="385700"/>
              </a:cxn>
              <a:cxn ang="0">
                <a:pos x="269757" y="469886"/>
              </a:cxn>
              <a:cxn ang="0">
                <a:pos x="150965" y="393021"/>
              </a:cxn>
              <a:cxn ang="0">
                <a:pos x="119782" y="405374"/>
              </a:cxn>
              <a:cxn ang="0">
                <a:pos x="462794" y="386615"/>
              </a:cxn>
              <a:cxn ang="0">
                <a:pos x="419732" y="426878"/>
              </a:cxn>
              <a:cxn ang="0">
                <a:pos x="398448" y="426878"/>
              </a:cxn>
              <a:cxn ang="0">
                <a:pos x="336082" y="463938"/>
              </a:cxn>
              <a:cxn ang="0">
                <a:pos x="295495" y="373347"/>
              </a:cxn>
              <a:cxn ang="0">
                <a:pos x="352416" y="376092"/>
              </a:cxn>
              <a:cxn ang="0">
                <a:pos x="295495" y="349555"/>
              </a:cxn>
              <a:cxn ang="0">
                <a:pos x="411317" y="273605"/>
              </a:cxn>
              <a:cxn ang="0">
                <a:pos x="407853" y="324391"/>
              </a:cxn>
              <a:cxn ang="0">
                <a:pos x="437056" y="273605"/>
              </a:cxn>
              <a:cxn ang="0">
                <a:pos x="480613" y="260336"/>
              </a:cxn>
              <a:cxn ang="0">
                <a:pos x="437056" y="249813"/>
              </a:cxn>
              <a:cxn ang="0">
                <a:pos x="405378" y="194451"/>
              </a:cxn>
              <a:cxn ang="0">
                <a:pos x="295495" y="249813"/>
              </a:cxn>
              <a:cxn ang="0">
                <a:pos x="355881" y="166999"/>
              </a:cxn>
              <a:cxn ang="0">
                <a:pos x="295495" y="148698"/>
              </a:cxn>
              <a:cxn ang="0">
                <a:pos x="336082" y="59479"/>
              </a:cxn>
              <a:cxn ang="0">
                <a:pos x="395973" y="91964"/>
              </a:cxn>
              <a:cxn ang="0">
                <a:pos x="411812" y="91507"/>
              </a:cxn>
              <a:cxn ang="0">
                <a:pos x="461804" y="135887"/>
              </a:cxn>
              <a:cxn ang="0">
                <a:pos x="536544" y="208635"/>
              </a:cxn>
              <a:cxn ang="0">
                <a:pos x="282626" y="0"/>
              </a:cxn>
              <a:cxn ang="0">
                <a:pos x="143045" y="99285"/>
              </a:cxn>
              <a:cxn ang="0">
                <a:pos x="151955" y="129024"/>
              </a:cxn>
              <a:cxn ang="0">
                <a:pos x="129186" y="146410"/>
              </a:cxn>
              <a:cxn ang="0">
                <a:pos x="131166" y="210923"/>
              </a:cxn>
              <a:cxn ang="0">
                <a:pos x="157399" y="212295"/>
              </a:cxn>
              <a:cxn ang="0">
                <a:pos x="269757" y="172490"/>
              </a:cxn>
              <a:cxn ang="0">
                <a:pos x="195512" y="249813"/>
              </a:cxn>
              <a:cxn ang="0">
                <a:pos x="195512" y="273605"/>
              </a:cxn>
              <a:cxn ang="0">
                <a:pos x="269757" y="349555"/>
              </a:cxn>
              <a:cxn ang="0">
                <a:pos x="157399" y="311122"/>
              </a:cxn>
              <a:cxn ang="0">
                <a:pos x="131166" y="312495"/>
              </a:cxn>
              <a:cxn ang="0">
                <a:pos x="102953" y="386615"/>
              </a:cxn>
              <a:cxn ang="0">
                <a:pos x="87114" y="273605"/>
              </a:cxn>
              <a:cxn ang="0">
                <a:pos x="87114" y="249813"/>
              </a:cxn>
              <a:cxn ang="0">
                <a:pos x="85134" y="162882"/>
              </a:cxn>
              <a:cxn ang="0">
                <a:pos x="0" y="261709"/>
              </a:cxn>
              <a:cxn ang="0">
                <a:pos x="561787" y="306547"/>
              </a:cxn>
              <a:cxn ang="0">
                <a:pos x="503381" y="301972"/>
              </a:cxn>
              <a:cxn ang="0">
                <a:pos x="405378" y="170660"/>
              </a:cxn>
              <a:cxn ang="0">
                <a:pos x="405378" y="115298"/>
              </a:cxn>
              <a:cxn ang="0">
                <a:pos x="88599" y="139090"/>
              </a:cxn>
              <a:cxn ang="0">
                <a:pos x="88599" y="83728"/>
              </a:cxn>
              <a:cxn ang="0">
                <a:pos x="88599" y="139090"/>
              </a:cxn>
              <a:cxn ang="0">
                <a:pos x="171259" y="261709"/>
              </a:cxn>
              <a:cxn ang="0">
                <a:pos x="111368" y="261709"/>
              </a:cxn>
            </a:cxnLst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7" name="文本框 13"/>
          <p:cNvSpPr txBox="1"/>
          <p:nvPr/>
        </p:nvSpPr>
        <p:spPr>
          <a:xfrm>
            <a:off x="1177290" y="338455"/>
            <a:ext cx="3945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激光切割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G~JL9X(M)@]Y1WFWJ6K11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871855"/>
            <a:ext cx="4617085" cy="5440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65" y="901700"/>
            <a:ext cx="7221220" cy="538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WPS 演示</Application>
  <PresentationFormat>自定义</PresentationFormat>
  <Paragraphs>106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Calibri Light</vt:lpstr>
      <vt:lpstr>微软雅黑</vt:lpstr>
      <vt:lpstr>仿宋_GB2312</vt:lpstr>
      <vt:lpstr>Arial Unicode MS</vt:lpstr>
      <vt:lpstr>仿宋</vt:lpstr>
      <vt:lpstr>Office 主题</vt:lpstr>
      <vt:lpstr>3_Office 主题</vt:lpstr>
      <vt:lpstr>2_Office 主题</vt:lpstr>
      <vt:lpstr>4_Office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deeplm</dc:creator>
  <cp:lastModifiedBy>Asus</cp:lastModifiedBy>
  <cp:revision>21</cp:revision>
  <dcterms:created xsi:type="dcterms:W3CDTF">2014-06-19T14:21:00Z</dcterms:created>
  <dcterms:modified xsi:type="dcterms:W3CDTF">2018-04-28T02:59:27Z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  <property fmtid="{D5CDD505-2E9C-101B-9397-08002B2CF9AE}" pid="3" name="KSORubyTemplateID">
    <vt:lpwstr>2</vt:lpwstr>
  </property>
</Properties>
</file>